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7" r:id="rId5"/>
    <p:sldId id="258" r:id="rId6"/>
    <p:sldId id="268" r:id="rId7"/>
    <p:sldId id="260" r:id="rId8"/>
    <p:sldId id="261" r:id="rId9"/>
    <p:sldId id="269" r:id="rId10"/>
    <p:sldId id="263" r:id="rId11"/>
    <p:sldId id="262" r:id="rId12"/>
    <p:sldId id="259" r:id="rId13"/>
    <p:sldId id="265" r:id="rId14"/>
    <p:sldId id="266" r:id="rId15"/>
    <p:sldId id="270" r:id="rId16"/>
    <p:sldId id="271" r:id="rId17"/>
    <p:sldId id="276" r:id="rId18"/>
    <p:sldId id="272" r:id="rId19"/>
    <p:sldId id="277" r:id="rId20"/>
    <p:sldId id="273" r:id="rId21"/>
    <p:sldId id="274" r:id="rId22"/>
    <p:sldId id="278" r:id="rId23"/>
    <p:sldId id="275" r:id="rId24"/>
    <p:sldId id="279" r:id="rId25"/>
    <p:sldId id="281" r:id="rId26"/>
    <p:sldId id="280" r:id="rId27"/>
    <p:sldId id="283" r:id="rId28"/>
    <p:sldId id="286" r:id="rId29"/>
    <p:sldId id="282" r:id="rId30"/>
    <p:sldId id="284" r:id="rId31"/>
    <p:sldId id="287" r:id="rId32"/>
    <p:sldId id="288" r:id="rId33"/>
    <p:sldId id="285" r:id="rId34"/>
    <p:sldId id="295" r:id="rId35"/>
    <p:sldId id="289" r:id="rId36"/>
    <p:sldId id="294" r:id="rId37"/>
    <p:sldId id="301" r:id="rId38"/>
    <p:sldId id="290" r:id="rId39"/>
    <p:sldId id="296" r:id="rId40"/>
    <p:sldId id="302" r:id="rId41"/>
    <p:sldId id="291" r:id="rId42"/>
    <p:sldId id="297" r:id="rId43"/>
    <p:sldId id="303" r:id="rId44"/>
    <p:sldId id="298" r:id="rId45"/>
    <p:sldId id="292" r:id="rId46"/>
    <p:sldId id="304" r:id="rId47"/>
    <p:sldId id="293" r:id="rId48"/>
    <p:sldId id="299" r:id="rId49"/>
    <p:sldId id="305" r:id="rId50"/>
    <p:sldId id="307" r:id="rId51"/>
    <p:sldId id="308" r:id="rId52"/>
    <p:sldId id="306" r:id="rId53"/>
    <p:sldId id="300" r:id="rId54"/>
    <p:sldId id="313" r:id="rId55"/>
    <p:sldId id="310" r:id="rId56"/>
    <p:sldId id="312" r:id="rId57"/>
    <p:sldId id="309" r:id="rId58"/>
    <p:sldId id="315" r:id="rId59"/>
    <p:sldId id="311" r:id="rId60"/>
    <p:sldId id="316" r:id="rId61"/>
    <p:sldId id="317" r:id="rId62"/>
    <p:sldId id="322" r:id="rId63"/>
    <p:sldId id="318" r:id="rId64"/>
    <p:sldId id="319" r:id="rId65"/>
    <p:sldId id="320" r:id="rId66"/>
    <p:sldId id="323" r:id="rId67"/>
    <p:sldId id="321" r:id="rId68"/>
    <p:sldId id="324" r:id="rId69"/>
    <p:sldId id="325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6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3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2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12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41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38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7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28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4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50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0A1A0-2C45-4E58-801A-76408076F275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4BE4F-BB13-45A1-8D69-4A647E6CE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6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ircle(in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6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ircle(in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6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ircle(in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6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ircle(in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6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ircle(in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and Late Middle Ages</a:t>
            </a:r>
            <a:br>
              <a:rPr lang="en-US" dirty="0" smtClean="0"/>
            </a:br>
            <a:r>
              <a:rPr lang="en-US" dirty="0" smtClean="0"/>
              <a:t>1050-1450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4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King John, groups of rebellious barons (nobles)</a:t>
            </a:r>
          </a:p>
          <a:p>
            <a:r>
              <a:rPr lang="en-US" dirty="0" smtClean="0"/>
              <a:t>What: a document that limited the king’s power due to his abuses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1215*</a:t>
            </a:r>
          </a:p>
          <a:p>
            <a:r>
              <a:rPr lang="en-US" dirty="0" smtClean="0"/>
              <a:t>Why: this shaped the future of English government-- this said nobles had rights (eventually given to all </a:t>
            </a:r>
            <a:r>
              <a:rPr lang="en-US" dirty="0" err="1" smtClean="0"/>
              <a:t>ppl</a:t>
            </a:r>
            <a:r>
              <a:rPr lang="en-US" dirty="0" smtClean="0"/>
              <a:t> not just nobles), made it so that the monarch had to obey the law; also introduced due process of law &amp; Habeas Corpus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5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Process of 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King John, townspeople</a:t>
            </a:r>
          </a:p>
          <a:p>
            <a:r>
              <a:rPr lang="en-US" dirty="0" smtClean="0"/>
              <a:t>What: a clause that </a:t>
            </a:r>
            <a:r>
              <a:rPr lang="en-US" dirty="0" err="1" smtClean="0"/>
              <a:t>prpotected</a:t>
            </a:r>
            <a:r>
              <a:rPr lang="en-US" dirty="0" smtClean="0"/>
              <a:t> freemen from arbitrary arrest, imprisonment, &amp;other legal actions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England</a:t>
            </a:r>
          </a:p>
          <a:p>
            <a:r>
              <a:rPr lang="en-US" dirty="0" smtClean="0"/>
              <a:t>When: 1215</a:t>
            </a:r>
          </a:p>
          <a:p>
            <a:r>
              <a:rPr lang="en-US" dirty="0" smtClean="0"/>
              <a:t>Why: formed the basis of the rights we know &amp;have  today- we have rights even when being arrested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88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Habeas Corpus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citizens, people that are arrested</a:t>
            </a:r>
          </a:p>
          <a:p>
            <a:r>
              <a:rPr lang="en-US" dirty="0" smtClean="0"/>
              <a:t>What: a right that no person can be held in prison without first being charged with a specific crime</a:t>
            </a:r>
          </a:p>
          <a:p>
            <a:r>
              <a:rPr lang="en-US" dirty="0" smtClean="0"/>
              <a:t>Where: England, WE</a:t>
            </a:r>
          </a:p>
          <a:p>
            <a:r>
              <a:rPr lang="en-US" dirty="0" smtClean="0"/>
              <a:t>When: 1215-today</a:t>
            </a:r>
          </a:p>
          <a:p>
            <a:r>
              <a:rPr lang="en-US" dirty="0" smtClean="0"/>
              <a:t>Why: this right was later confirmed in the Petition of Right &amp; is still around today protecting citizens from unjust arrest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22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Parliament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</a:t>
            </a:r>
          </a:p>
          <a:p>
            <a:r>
              <a:rPr lang="en-US" dirty="0" smtClean="0"/>
              <a:t>What:</a:t>
            </a:r>
          </a:p>
          <a:p>
            <a:r>
              <a:rPr lang="en-US" dirty="0" smtClean="0"/>
              <a:t>Where:</a:t>
            </a:r>
          </a:p>
          <a:p>
            <a:r>
              <a:rPr lang="en-US" dirty="0" smtClean="0"/>
              <a:t>When:</a:t>
            </a:r>
          </a:p>
          <a:p>
            <a:r>
              <a:rPr lang="en-US" dirty="0" smtClean="0"/>
              <a:t>Why: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0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Holy Roman Empire and the Church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Roman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Charlemagne; Otto I</a:t>
            </a:r>
          </a:p>
          <a:p>
            <a:r>
              <a:rPr lang="en-US" dirty="0" smtClean="0"/>
              <a:t>What: empire that ruled throughout WE from Germany to Italy</a:t>
            </a:r>
          </a:p>
          <a:p>
            <a:r>
              <a:rPr lang="en-US" dirty="0" smtClean="0"/>
              <a:t>Where: Central &amp; Eastern Europe (Germany, Italy)</a:t>
            </a:r>
          </a:p>
          <a:p>
            <a:r>
              <a:rPr lang="en-US" dirty="0" smtClean="0"/>
              <a:t>When: 1077-</a:t>
            </a:r>
          </a:p>
          <a:p>
            <a:r>
              <a:rPr lang="en-US" dirty="0" smtClean="0"/>
              <a:t>Why: The Pope was the most powerful man on earth = he gave power of this Empire to the most trustworthy leaders (the Empire was “Holy”) ; largest Empire in Europe since the fall of Rome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78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King of Germany, Holy Roman Emperor</a:t>
            </a:r>
          </a:p>
          <a:p>
            <a:r>
              <a:rPr lang="en-US" dirty="0" smtClean="0"/>
              <a:t>What: leader of the HRE; was excommunicated by Pope in 1076 </a:t>
            </a:r>
            <a:r>
              <a:rPr lang="en-US" dirty="0" err="1" smtClean="0"/>
              <a:t>b.c.</a:t>
            </a:r>
            <a:r>
              <a:rPr lang="en-US" dirty="0" smtClean="0"/>
              <a:t> not following rules of Gregory VII</a:t>
            </a:r>
          </a:p>
          <a:p>
            <a:r>
              <a:rPr lang="en-US" dirty="0" smtClean="0"/>
              <a:t>Where: Germany, HRE, WE</a:t>
            </a:r>
          </a:p>
          <a:p>
            <a:r>
              <a:rPr lang="en-US" dirty="0" smtClean="0"/>
              <a:t>When: 1054-</a:t>
            </a:r>
          </a:p>
          <a:p>
            <a:r>
              <a:rPr lang="en-US" dirty="0" smtClean="0"/>
              <a:t>Why: Henry fought w Pope Gregory VII; was excommunicated; later repented  &amp; was forgiven but he led an army to Rome to force Pope into Exile (fought about Lay Investiture)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8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IV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Actions: fought w. Pope Gregory VII about Lay Investiture; later repented but led an army to Rome to kick the Pope out</a:t>
            </a:r>
          </a:p>
          <a:p>
            <a:r>
              <a:rPr lang="en-US" dirty="0" smtClean="0"/>
              <a:t>Effects: he was excommunicated by the Pope but later brought back into church; he signed the Concordat of Worms= took away his power to appoint religious leaders (= Pope more powerful)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Gregory VII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Pope</a:t>
            </a:r>
          </a:p>
          <a:p>
            <a:r>
              <a:rPr lang="en-US" dirty="0" smtClean="0"/>
              <a:t>What: Pope that instituted many church reforms such as banning Lay Invest. </a:t>
            </a:r>
          </a:p>
          <a:p>
            <a:r>
              <a:rPr lang="en-US" dirty="0" smtClean="0"/>
              <a:t>Where: Rome, Italy (WE)</a:t>
            </a:r>
          </a:p>
          <a:p>
            <a:r>
              <a:rPr lang="en-US" dirty="0" smtClean="0"/>
              <a:t>When: 1054-1077</a:t>
            </a:r>
          </a:p>
          <a:p>
            <a:r>
              <a:rPr lang="en-US" dirty="0" smtClean="0"/>
              <a:t>Why: he banned the practice of Lay Investiture which caused an issue w. Henry IV; his policies created hatred &amp; contempt </a:t>
            </a:r>
            <a:r>
              <a:rPr lang="en-US" dirty="0" err="1" smtClean="0"/>
              <a:t>b.c.</a:t>
            </a:r>
            <a:r>
              <a:rPr lang="en-US" dirty="0" smtClean="0"/>
              <a:t> </a:t>
            </a:r>
            <a:r>
              <a:rPr lang="en-US" dirty="0" err="1" smtClean="0"/>
              <a:t>ppl</a:t>
            </a:r>
            <a:r>
              <a:rPr lang="en-US" dirty="0" smtClean="0"/>
              <a:t> wanted to be independent from the church  (secular)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51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Gregory VII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Actions: caused controversy when he banned Lay Invest. ; excommunicated Henry IV for arguing about it</a:t>
            </a:r>
          </a:p>
          <a:p>
            <a:r>
              <a:rPr lang="en-US" dirty="0" smtClean="0"/>
              <a:t>Effects: he wanted to make the church independent of secular rulers so he banned Lay Invest- making him the most powerful </a:t>
            </a:r>
            <a:r>
              <a:rPr lang="en-US" dirty="0" err="1" smtClean="0"/>
              <a:t>b.c.</a:t>
            </a:r>
            <a:r>
              <a:rPr lang="en-US" dirty="0" smtClean="0"/>
              <a:t> he now appointed all religious officials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Royal Power Grows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 Investiture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Gregory VII vs. Henry IV</a:t>
            </a:r>
          </a:p>
          <a:p>
            <a:r>
              <a:rPr lang="en-US" dirty="0" smtClean="0"/>
              <a:t>What: a church practice where an Emperor or lay person (not </a:t>
            </a:r>
            <a:r>
              <a:rPr lang="en-US" dirty="0" err="1" smtClean="0"/>
              <a:t>relig</a:t>
            </a:r>
            <a:r>
              <a:rPr lang="en-US" dirty="0" smtClean="0"/>
              <a:t>) vested a person as a religious official or presented bishops w. rings that symbolized their office </a:t>
            </a:r>
          </a:p>
          <a:p>
            <a:r>
              <a:rPr lang="en-US" dirty="0" smtClean="0"/>
              <a:t>Where: Rome, Italy, (WE)</a:t>
            </a:r>
          </a:p>
          <a:p>
            <a:r>
              <a:rPr lang="en-US" dirty="0" smtClean="0"/>
              <a:t>When: 1054-1077</a:t>
            </a:r>
          </a:p>
          <a:p>
            <a:r>
              <a:rPr lang="en-US" dirty="0" smtClean="0"/>
              <a:t>Why: this caused conflict </a:t>
            </a:r>
            <a:r>
              <a:rPr lang="en-US" dirty="0" err="1" smtClean="0"/>
              <a:t>b.n</a:t>
            </a:r>
            <a:r>
              <a:rPr lang="en-US" dirty="0" smtClean="0"/>
              <a:t> Greg VII &amp; Henry IV which led to Henry’s excommunication; </a:t>
            </a:r>
            <a:r>
              <a:rPr lang="en-US" dirty="0" err="1" smtClean="0"/>
              <a:t>ppl</a:t>
            </a:r>
            <a:r>
              <a:rPr lang="en-US" dirty="0" smtClean="0"/>
              <a:t> were mad about Gregory VII banned this- they rebelled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Barbarossa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Holy Roman Emperor, known as “Red Beard” , ambitious German ruler</a:t>
            </a:r>
          </a:p>
          <a:p>
            <a:r>
              <a:rPr lang="en-US" dirty="0" smtClean="0"/>
              <a:t>What: fought to bring cities into Italy under his control so he joined w. the Pope to have more control; he wanted to expand his Empire</a:t>
            </a:r>
          </a:p>
          <a:p>
            <a:r>
              <a:rPr lang="en-US" dirty="0" smtClean="0"/>
              <a:t>Where:  Germany, Italy</a:t>
            </a:r>
          </a:p>
          <a:p>
            <a:r>
              <a:rPr lang="en-US" dirty="0" smtClean="0"/>
              <a:t>When: 1100-1200 </a:t>
            </a:r>
          </a:p>
          <a:p>
            <a:r>
              <a:rPr lang="en-US" dirty="0" smtClean="0"/>
              <a:t>Why: he wanted to build an Empire from Baltic to Adriatic Seas ; he succeeds in expanding his Empire through marriage = German Emp. Are more deeply involved in Italian 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9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Barbarossa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Actions: he fought to expand his Empire &amp; succeeded in bringing Northern Italy under his power</a:t>
            </a:r>
          </a:p>
          <a:p>
            <a:r>
              <a:rPr lang="en-US" dirty="0" smtClean="0"/>
              <a:t>Effects: </a:t>
            </a:r>
            <a:r>
              <a:rPr lang="en-US" dirty="0" err="1" smtClean="0"/>
              <a:t>b.c.</a:t>
            </a:r>
            <a:r>
              <a:rPr lang="en-US" dirty="0" smtClean="0"/>
              <a:t> of his expansion  Germany was more deeply involved in Italian 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7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Pope Innocent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Pope Innocent III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Crusades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15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European Christians vs. Muslims </a:t>
            </a:r>
          </a:p>
          <a:p>
            <a:r>
              <a:rPr lang="en-US" dirty="0" smtClean="0"/>
              <a:t>What: a series of wars where Christians battled the Muslims over control of the Holy Land in the Middle East (ME)</a:t>
            </a:r>
          </a:p>
          <a:p>
            <a:r>
              <a:rPr lang="en-US" dirty="0" smtClean="0"/>
              <a:t>Where: Middle East (ME)</a:t>
            </a:r>
          </a:p>
          <a:p>
            <a:r>
              <a:rPr lang="en-US" dirty="0" smtClean="0"/>
              <a:t>When: 1096-1296</a:t>
            </a:r>
          </a:p>
          <a:p>
            <a:r>
              <a:rPr lang="en-US" dirty="0" smtClean="0"/>
              <a:t>Why: they learned that the world was larger than they thought &amp; these encounters outside of Europe accelerated change w.in Europe – expand their economies (new goods);  monarchs become more powerful;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Christians vs. Muslims</a:t>
            </a:r>
          </a:p>
          <a:p>
            <a:r>
              <a:rPr lang="en-US" dirty="0" smtClean="0"/>
              <a:t>What: a series of religious wars over control of the “Holy Land” for control of the Middle East </a:t>
            </a:r>
          </a:p>
          <a:p>
            <a:r>
              <a:rPr lang="en-US" dirty="0" smtClean="0"/>
              <a:t>Where: Middle East (ME)</a:t>
            </a:r>
          </a:p>
          <a:p>
            <a:r>
              <a:rPr lang="en-US" dirty="0" smtClean="0"/>
              <a:t>When: 1096-1291</a:t>
            </a:r>
          </a:p>
          <a:p>
            <a:r>
              <a:rPr lang="en-US" dirty="0" smtClean="0"/>
              <a:t>Why: European Christians found the world was much larger than they thought &amp; their encounters outside of Europe accelerated change IN Europe- economies expand (new goods), monarchs increase in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European Christians vs. Muslim Turks</a:t>
            </a:r>
          </a:p>
          <a:p>
            <a:r>
              <a:rPr lang="en-US" dirty="0" smtClean="0"/>
              <a:t>What: a series of religious wars fought over control of the Holy Land </a:t>
            </a:r>
          </a:p>
          <a:p>
            <a:r>
              <a:rPr lang="en-US" dirty="0" smtClean="0"/>
              <a:t>Where: Middle East (ME)</a:t>
            </a:r>
          </a:p>
          <a:p>
            <a:r>
              <a:rPr lang="en-US" dirty="0" smtClean="0"/>
              <a:t>When: 1096- 1291</a:t>
            </a:r>
          </a:p>
          <a:p>
            <a:r>
              <a:rPr lang="en-US" dirty="0" smtClean="0"/>
              <a:t>Why: Christians battled for control of land in the Middle East, West. Europeans learned the world was much larger than they thought &amp; their encounters out of Europe accelerated change @ home- economies expand (new goods); the power of the monarchs 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09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Muslims </a:t>
            </a:r>
            <a:r>
              <a:rPr lang="en-US" dirty="0" err="1" smtClean="0"/>
              <a:t>vs</a:t>
            </a:r>
            <a:r>
              <a:rPr lang="en-US" dirty="0" smtClean="0"/>
              <a:t> Christians</a:t>
            </a:r>
          </a:p>
          <a:p>
            <a:r>
              <a:rPr lang="en-US" dirty="0" smtClean="0"/>
              <a:t>What: the land that Christians believed Jesus was from so it was the origin of their religion; Muslims believed it was the origin of theirs</a:t>
            </a:r>
          </a:p>
          <a:p>
            <a:r>
              <a:rPr lang="en-US" dirty="0" smtClean="0"/>
              <a:t>Where: Jerusalem &amp; Palestine (ME)</a:t>
            </a:r>
          </a:p>
          <a:p>
            <a:r>
              <a:rPr lang="en-US" dirty="0" smtClean="0"/>
              <a:t>When: 1071</a:t>
            </a:r>
          </a:p>
          <a:p>
            <a:r>
              <a:rPr lang="en-US" dirty="0" smtClean="0"/>
              <a:t>Why: Muslims groups controlled this region which prevented Christians from being together; This land was fought over in the Crusades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the Conqueror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King of England</a:t>
            </a:r>
          </a:p>
          <a:p>
            <a:r>
              <a:rPr lang="en-US" dirty="0" smtClean="0"/>
              <a:t>What: conquered England &amp; set out to control the land</a:t>
            </a:r>
          </a:p>
          <a:p>
            <a:r>
              <a:rPr lang="en-US" dirty="0" smtClean="0"/>
              <a:t>Where: England (Normandy, France) </a:t>
            </a:r>
          </a:p>
          <a:p>
            <a:r>
              <a:rPr lang="en-US" dirty="0" smtClean="0"/>
              <a:t>When: 1028-1087; 1066*</a:t>
            </a:r>
          </a:p>
          <a:p>
            <a:r>
              <a:rPr lang="en-US" dirty="0" smtClean="0"/>
              <a:t>Why: he conquered England to defeat his cousin &amp; became king; change the power of England to the Normans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7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Christians, Muslims</a:t>
            </a:r>
          </a:p>
          <a:p>
            <a:r>
              <a:rPr lang="en-US" dirty="0" smtClean="0"/>
              <a:t>What: land in the Middle East where Christians believed Jesus lived &amp; preached meaning it was the origin of their religious; Muslims felt the same about Muhammad here</a:t>
            </a:r>
          </a:p>
          <a:p>
            <a:r>
              <a:rPr lang="en-US" dirty="0" smtClean="0"/>
              <a:t>Where: Jerusalem &amp; Palestine, ME</a:t>
            </a:r>
          </a:p>
          <a:p>
            <a:r>
              <a:rPr lang="en-US" dirty="0" smtClean="0"/>
              <a:t>When: 1071</a:t>
            </a:r>
          </a:p>
          <a:p>
            <a:r>
              <a:rPr lang="en-US" dirty="0" smtClean="0"/>
              <a:t>Why: this land was the start of both Muslim &amp; Christian religions = Muslims had control here = Christians were prevented from being here  = Crusades (war)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0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Muslim Turks vs. European Christians</a:t>
            </a:r>
          </a:p>
          <a:p>
            <a:r>
              <a:rPr lang="en-US" dirty="0" smtClean="0"/>
              <a:t>What: </a:t>
            </a:r>
            <a:r>
              <a:rPr lang="en-US" dirty="0" err="1" smtClean="0"/>
              <a:t>loaction</a:t>
            </a:r>
            <a:r>
              <a:rPr lang="en-US" dirty="0" smtClean="0"/>
              <a:t> in the Middle East where Christians believed Jesus preached so it was their Holy Land; Muslim founder Muhammad was from here so it was theirs also</a:t>
            </a:r>
          </a:p>
          <a:p>
            <a:r>
              <a:rPr lang="en-US" dirty="0" smtClean="0"/>
              <a:t>Where: Jerusalem &amp; Palestine, ME </a:t>
            </a:r>
          </a:p>
          <a:p>
            <a:r>
              <a:rPr lang="en-US" dirty="0" smtClean="0"/>
              <a:t>When: 1071</a:t>
            </a:r>
          </a:p>
          <a:p>
            <a:r>
              <a:rPr lang="en-US" dirty="0" smtClean="0"/>
              <a:t>Why: Muslims controlled this land= Christians couldn’t go here = Crusades (war) for control of the 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/>
              <a:t>Pope Urban II (3</a:t>
            </a:r>
            <a:r>
              <a:rPr lang="en-US" baseline="30000" dirty="0" smtClean="0"/>
              <a:t>rd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Pope</a:t>
            </a:r>
          </a:p>
          <a:p>
            <a:r>
              <a:rPr lang="en-US" dirty="0" smtClean="0"/>
              <a:t>What: got bishops &amp; nobles to fight against the Muslim Turks for control of the Holy Land</a:t>
            </a:r>
          </a:p>
          <a:p>
            <a:r>
              <a:rPr lang="en-US" dirty="0" smtClean="0"/>
              <a:t>Where: Rome, Italy, WE</a:t>
            </a:r>
          </a:p>
          <a:p>
            <a:r>
              <a:rPr lang="en-US" dirty="0" smtClean="0"/>
              <a:t>When: 1095-1291</a:t>
            </a:r>
          </a:p>
          <a:p>
            <a:r>
              <a:rPr lang="en-US" dirty="0" smtClean="0"/>
              <a:t>Why: he wanted Christians to stop fighting each other &amp; fight Muslims instead; he hoped this would increase his power; &amp; he wanted to heal the split </a:t>
            </a:r>
            <a:r>
              <a:rPr lang="en-US" dirty="0" err="1" smtClean="0"/>
              <a:t>b.n</a:t>
            </a:r>
            <a:r>
              <a:rPr lang="en-US" dirty="0" smtClean="0"/>
              <a:t> the 2 churches (Orthodox &amp; Catholic)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0123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Pope Urban </a:t>
            </a:r>
            <a:r>
              <a:rPr lang="en-US" dirty="0" smtClean="0"/>
              <a:t>II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Roman Pope</a:t>
            </a:r>
          </a:p>
          <a:p>
            <a:r>
              <a:rPr lang="en-US" dirty="0" smtClean="0"/>
              <a:t>What: gave Christian knights to the Byzantine Empire to help fight against Muslims in the Holy Land</a:t>
            </a:r>
          </a:p>
          <a:p>
            <a:r>
              <a:rPr lang="en-US" dirty="0" smtClean="0"/>
              <a:t>Where: Rome, Italy, WE</a:t>
            </a:r>
          </a:p>
          <a:p>
            <a:r>
              <a:rPr lang="en-US" dirty="0" smtClean="0"/>
              <a:t>When: 1095</a:t>
            </a:r>
          </a:p>
          <a:p>
            <a:r>
              <a:rPr lang="en-US" dirty="0" smtClean="0"/>
              <a:t>Why: </a:t>
            </a:r>
            <a:r>
              <a:rPr lang="en-US" dirty="0" smtClean="0"/>
              <a:t>he wanted to increase his power; he hoped to heal the schism (split) of the church &amp; he wanted Christians to fight Muslims not other Christians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Pope Urban II (7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Pope</a:t>
            </a:r>
          </a:p>
          <a:p>
            <a:r>
              <a:rPr lang="en-US" dirty="0" smtClean="0"/>
              <a:t>What: gathered Christian knights to fight for Christianity against the Muslim Turks</a:t>
            </a:r>
          </a:p>
          <a:p>
            <a:r>
              <a:rPr lang="en-US" dirty="0" smtClean="0"/>
              <a:t>Where: Rome, Italy, WE; ME</a:t>
            </a:r>
          </a:p>
          <a:p>
            <a:r>
              <a:rPr lang="en-US" dirty="0" smtClean="0"/>
              <a:t>When: 1095-1145</a:t>
            </a:r>
          </a:p>
          <a:p>
            <a:r>
              <a:rPr lang="en-US" dirty="0" smtClean="0"/>
              <a:t>Why: He hoped to increase his power in Europe; heal the schism (split) in the Byzantine &amp; WE Christian churches; set the Crusades to fight Muslims instead of other Christians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7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Reconquista (2</a:t>
            </a:r>
            <a:r>
              <a:rPr lang="en-US" baseline="30000" dirty="0" smtClean="0"/>
              <a:t>nd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Christian kingdoms</a:t>
            </a:r>
          </a:p>
          <a:p>
            <a:r>
              <a:rPr lang="en-US" dirty="0" smtClean="0"/>
              <a:t>What: a campaign to drive Muslims from the Iberian peninsula (Spain) </a:t>
            </a:r>
          </a:p>
          <a:p>
            <a:r>
              <a:rPr lang="en-US" dirty="0" smtClean="0"/>
              <a:t>Where: Iberian peninsula, Spain</a:t>
            </a:r>
          </a:p>
          <a:p>
            <a:r>
              <a:rPr lang="en-US" dirty="0" smtClean="0"/>
              <a:t>When: 1085-1491</a:t>
            </a:r>
          </a:p>
          <a:p>
            <a:r>
              <a:rPr lang="en-US" dirty="0" smtClean="0"/>
              <a:t>Why: the Christians sought out to take over Muslim lands- by 1300 Christians controlled the whole peninsula, Muslim influence remained strong; Ferdinand &amp;Isabella completed the Recon. By making Spain all Christian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9748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Reconquista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Christians vs. Muslims</a:t>
            </a:r>
          </a:p>
          <a:p>
            <a:r>
              <a:rPr lang="en-US" dirty="0" smtClean="0"/>
              <a:t>What: the Christians strove to drive the Muslims from the Iberian Peninsula (Spain &amp; Portugal) and make it all Christian</a:t>
            </a:r>
          </a:p>
          <a:p>
            <a:r>
              <a:rPr lang="en-US" dirty="0" smtClean="0"/>
              <a:t>Where: Iberian Peninsula, Spain, WE</a:t>
            </a:r>
          </a:p>
          <a:p>
            <a:r>
              <a:rPr lang="en-US" dirty="0" smtClean="0"/>
              <a:t>When: 1085-1492</a:t>
            </a:r>
          </a:p>
          <a:p>
            <a:r>
              <a:rPr lang="en-US" dirty="0" smtClean="0"/>
              <a:t>Why: The Christian kingdoms wanted to push the Muslims out of Spain &amp; they succeed- Ferdinand &amp; Isabella complete the Recon. By getting rid of the Muslims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1579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Reconquista (7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Christians vs. Muslims</a:t>
            </a:r>
          </a:p>
          <a:p>
            <a:r>
              <a:rPr lang="en-US" dirty="0" smtClean="0"/>
              <a:t>What: Christians drive the Muslims off the Iberian peninsula to make it all Christian</a:t>
            </a:r>
          </a:p>
          <a:p>
            <a:r>
              <a:rPr lang="en-US" dirty="0" smtClean="0"/>
              <a:t>Where: Iberian peninsula, Spain, WE </a:t>
            </a:r>
          </a:p>
          <a:p>
            <a:r>
              <a:rPr lang="en-US" dirty="0" smtClean="0"/>
              <a:t>When: 1085-1492</a:t>
            </a:r>
          </a:p>
          <a:p>
            <a:r>
              <a:rPr lang="en-US" dirty="0" smtClean="0"/>
              <a:t>Why: Christians drove most of the Muslims out of Spain, they conquered most of Spain &amp; tried converting them to Christianity</a:t>
            </a:r>
          </a:p>
        </p:txBody>
      </p:sp>
    </p:spTree>
    <p:extLst>
      <p:ext uri="{BB962C8B-B14F-4D97-AF65-F5344CB8AC3E}">
        <p14:creationId xmlns:p14="http://schemas.microsoft.com/office/powerpoint/2010/main" val="353490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Ferdinand &amp; Isabella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Ferdinand of Aragon &amp; Isabella of Castile</a:t>
            </a:r>
          </a:p>
          <a:p>
            <a:r>
              <a:rPr lang="en-US" dirty="0" smtClean="0"/>
              <a:t>What: they married &amp; unified Spain; pushed the Muslims out of Granada &amp; completed the Reconquista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 1469-1492</a:t>
            </a:r>
          </a:p>
          <a:p>
            <a:r>
              <a:rPr lang="en-US" dirty="0" smtClean="0"/>
              <a:t>Why: The Christians wanted to take over Muslim lands in Spain &amp; end religious tolerance of other religions- Isabella wanted to convert everyone to Christianity– “Inquisition”; wanted to bring political &amp; religious unity to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1632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Ferdinand &amp; Isabella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Who: King Ferdinand of Aragon;  Queen Isabella of Castile </a:t>
            </a:r>
          </a:p>
          <a:p>
            <a:r>
              <a:rPr lang="en-US" dirty="0" smtClean="0"/>
              <a:t>What: they married &amp; unified Spain under 1 political power; they completed the Reconquista</a:t>
            </a:r>
          </a:p>
          <a:p>
            <a:r>
              <a:rPr lang="en-US" dirty="0" err="1" smtClean="0"/>
              <a:t>WherE</a:t>
            </a:r>
            <a:r>
              <a:rPr lang="en-US" dirty="0" smtClean="0"/>
              <a:t>: Iberian peninsula, Spain, WE</a:t>
            </a:r>
          </a:p>
          <a:p>
            <a:r>
              <a:rPr lang="en-US" dirty="0" smtClean="0"/>
              <a:t>When: 1469-1492</a:t>
            </a:r>
          </a:p>
          <a:p>
            <a:r>
              <a:rPr lang="en-US" dirty="0" smtClean="0"/>
              <a:t>Why: their marriage unified Spain; they pushed the Muslims out in the Reconquista &amp; Inquisition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25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the </a:t>
            </a:r>
            <a:r>
              <a:rPr lang="en-US" dirty="0" err="1" smtClean="0"/>
              <a:t>Conq</a:t>
            </a:r>
            <a:r>
              <a:rPr lang="en-US" dirty="0" smtClean="0"/>
              <a:t> (</a:t>
            </a:r>
            <a:r>
              <a:rPr lang="en-US" dirty="0" err="1" smtClean="0"/>
              <a:t>wksht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of England- Edward- died w/o an heir</a:t>
            </a:r>
          </a:p>
          <a:p>
            <a:r>
              <a:rPr lang="en-US" dirty="0" smtClean="0"/>
              <a:t>His brother Harold inherited it</a:t>
            </a:r>
          </a:p>
          <a:p>
            <a:r>
              <a:rPr lang="en-US" dirty="0" smtClean="0"/>
              <a:t>But William said it was his</a:t>
            </a:r>
          </a:p>
          <a:p>
            <a:r>
              <a:rPr lang="en-US" dirty="0" smtClean="0"/>
              <a:t>= conquer England to take the throne</a:t>
            </a:r>
          </a:p>
          <a:p>
            <a:r>
              <a:rPr lang="en-US" dirty="0" smtClean="0"/>
              <a:t>= Anglo-Saxons gone- Normans are in charge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04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Ferdinand &amp; Isabella (7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King Ferdinand of Aragon; Queen Isabella of Castile</a:t>
            </a:r>
          </a:p>
          <a:p>
            <a:r>
              <a:rPr lang="en-US" dirty="0" smtClean="0"/>
              <a:t>What: they married &amp; created a unified country called Spain</a:t>
            </a:r>
          </a:p>
          <a:p>
            <a:r>
              <a:rPr lang="en-US" dirty="0" smtClean="0"/>
              <a:t>Where: Iberian peninsula, Spain, WE</a:t>
            </a:r>
          </a:p>
          <a:p>
            <a:r>
              <a:rPr lang="en-US" dirty="0" smtClean="0"/>
              <a:t>When: 1469-1492</a:t>
            </a:r>
          </a:p>
          <a:p>
            <a:r>
              <a:rPr lang="en-US" dirty="0" smtClean="0"/>
              <a:t>Why: their marriage unified Spain; they pushed back Muslim Grenada which fell &amp; completed the Reconquista; They led the Inquisition (they wanted to unify politically and religiously)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4641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non- Christians &amp; Muslims; Ferdinand &amp; Isabella</a:t>
            </a:r>
          </a:p>
          <a:p>
            <a:r>
              <a:rPr lang="en-US" dirty="0" smtClean="0"/>
              <a:t>What: a church court set up to try people accused of heresy (against the church) 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 1492-</a:t>
            </a:r>
          </a:p>
          <a:p>
            <a:r>
              <a:rPr lang="en-US" dirty="0" smtClean="0"/>
              <a:t>Why: Jews &amp; Muslims were forced to convert to Christianity or else they were tried by the Inquisition- many who refused were burned at the stake or expelled from Spain; 150000 fled- Spain suffered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480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Inquisition (6th)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Queen Isabella of Spain, Non-Christians (Jews &amp; Muslims) </a:t>
            </a:r>
          </a:p>
          <a:p>
            <a:r>
              <a:rPr lang="en-US" dirty="0" smtClean="0"/>
              <a:t>What: the church court that was set up to try people  of heresy (going against the church) 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 1469-1492</a:t>
            </a:r>
          </a:p>
          <a:p>
            <a:r>
              <a:rPr lang="en-US" dirty="0" smtClean="0"/>
              <a:t>Why: the Christian church in Spain accused all non-Christians of heresy &amp; punished them with death by burning at the stake OR they were expelled- 150000 non Christians fled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853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Inquisition (7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Ferdinand &amp; Isabella; non-Christians (Muslims &amp; Jews) </a:t>
            </a:r>
          </a:p>
          <a:p>
            <a:r>
              <a:rPr lang="en-US" dirty="0" smtClean="0"/>
              <a:t>What: a church court that was set up to try people of heresy (against the Christian church) </a:t>
            </a:r>
          </a:p>
          <a:p>
            <a:r>
              <a:rPr lang="en-US" dirty="0" smtClean="0"/>
              <a:t>Where: Spain</a:t>
            </a:r>
          </a:p>
          <a:p>
            <a:r>
              <a:rPr lang="en-US" dirty="0" smtClean="0"/>
              <a:t>When: 1469-1492</a:t>
            </a:r>
          </a:p>
          <a:p>
            <a:r>
              <a:rPr lang="en-US" dirty="0" smtClean="0"/>
              <a:t>Why: if you were non-</a:t>
            </a:r>
            <a:r>
              <a:rPr lang="en-US" dirty="0" err="1" smtClean="0"/>
              <a:t>christian</a:t>
            </a:r>
            <a:r>
              <a:rPr lang="en-US" dirty="0" smtClean="0"/>
              <a:t> (heretic)= punished by burning at the stake or being expelled; expelled all Jews &amp; Muslims if they didn’t convert to Christianity- 150000 fled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60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Causes of the Crusades</a:t>
            </a:r>
            <a:br>
              <a:rPr lang="en-US" dirty="0" smtClean="0"/>
            </a:br>
            <a:r>
              <a:rPr lang="en-US" dirty="0" smtClean="0"/>
              <a:t>(worksheet for the top 4 bubbles)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Christians fought Muslims for control of the Holy Land</a:t>
            </a:r>
          </a:p>
          <a:p>
            <a:r>
              <a:rPr lang="en-US" dirty="0" smtClean="0"/>
              <a:t>Seljuk Turks (Muslim) invaded the Byzantine Empire = prevented Christians from traveling to the Holy Land</a:t>
            </a:r>
          </a:p>
          <a:p>
            <a:r>
              <a:rPr lang="en-US" dirty="0" smtClean="0"/>
              <a:t>Religious zeal- really excited about Christianity &amp; fighting for it</a:t>
            </a:r>
          </a:p>
          <a:p>
            <a:r>
              <a:rPr lang="en-US" dirty="0" smtClean="0"/>
              <a:t>Muslims continually sought to destroy Christian states = Christians defended them </a:t>
            </a:r>
          </a:p>
        </p:txBody>
      </p:sp>
    </p:spTree>
    <p:extLst>
      <p:ext uri="{BB962C8B-B14F-4D97-AF65-F5344CB8AC3E}">
        <p14:creationId xmlns:p14="http://schemas.microsoft.com/office/powerpoint/2010/main" val="31430501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Causes of the Crusades</a:t>
            </a:r>
            <a:br>
              <a:rPr lang="en-US" dirty="0" smtClean="0"/>
            </a:br>
            <a:r>
              <a:rPr lang="en-US" dirty="0" smtClean="0"/>
              <a:t>(top 4 bubbles on </a:t>
            </a:r>
            <a:r>
              <a:rPr lang="en-US" dirty="0" err="1" smtClean="0"/>
              <a:t>wksht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dirty="0" smtClean="0"/>
              <a:t>yzantine Emperor asked the Pope for Christian knights to help fight off the Muslim Turks who were invading the Byzantine Empire</a:t>
            </a:r>
          </a:p>
          <a:p>
            <a:r>
              <a:rPr lang="en-US" dirty="0" smtClean="0"/>
              <a:t>Christian men were encouraged to fight in the name of Christ for control of the Holy Land for the Christians</a:t>
            </a:r>
          </a:p>
          <a:p>
            <a:r>
              <a:rPr lang="en-US" dirty="0" smtClean="0"/>
              <a:t>Christian knights had not been allowed to enter the Holy Land, went to fight for their right to be in the Holy Land</a:t>
            </a:r>
          </a:p>
          <a:p>
            <a:r>
              <a:rPr lang="en-US" dirty="0" smtClean="0"/>
              <a:t>The Muslims repeatedly sought to destroy the Christians states which caused the Europeans to fight against them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879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Causes of the Crusades </a:t>
            </a:r>
            <a:br>
              <a:rPr lang="en-US" dirty="0" smtClean="0"/>
            </a:br>
            <a:r>
              <a:rPr lang="en-US" dirty="0" smtClean="0"/>
              <a:t>(top 4 bubbles)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Christian knights wanted to fight Muslim Turks for control of the Holy Land</a:t>
            </a:r>
          </a:p>
          <a:p>
            <a:r>
              <a:rPr lang="en-US" dirty="0" smtClean="0"/>
              <a:t>Pope Urban &amp; monarchs wanted to increase the power in WE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452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the Crusades</a:t>
            </a:r>
            <a:br>
              <a:rPr lang="en-US" dirty="0" smtClean="0"/>
            </a:br>
            <a:r>
              <a:rPr lang="en-US" dirty="0" smtClean="0"/>
              <a:t>(bottom 5 bubbles on </a:t>
            </a:r>
            <a:r>
              <a:rPr lang="en-US" dirty="0" err="1" smtClean="0"/>
              <a:t>wksht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Christians failed in the Crusades &amp; did not succeed in taking over the Holy Land (Muslims had control of Holy Land) </a:t>
            </a:r>
          </a:p>
          <a:p>
            <a:r>
              <a:rPr lang="en-US" dirty="0" smtClean="0"/>
              <a:t>There was a bitter legacy of religious hatred. Both Christians &amp; Muslims committed atrocities in the name of their religion- massacring other religions </a:t>
            </a:r>
          </a:p>
          <a:p>
            <a:r>
              <a:rPr lang="en-US" dirty="0" smtClean="0"/>
              <a:t>Christians learned the world was larger than they thought = curious about the rest of the world = traveling</a:t>
            </a:r>
          </a:p>
          <a:p>
            <a:r>
              <a:rPr lang="en-US" dirty="0" smtClean="0"/>
              <a:t>Economy expanded &amp; improved= Christians were exposed to new goods from ME = trade increased</a:t>
            </a:r>
          </a:p>
          <a:p>
            <a:r>
              <a:rPr lang="en-US" dirty="0" smtClean="0"/>
              <a:t>Monarchs’ power increased back in Europe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220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the  Crusades</a:t>
            </a:r>
            <a:br>
              <a:rPr lang="en-US" dirty="0" smtClean="0"/>
            </a:br>
            <a:r>
              <a:rPr lang="en-US" dirty="0" smtClean="0"/>
              <a:t>(bottom 5 bubbles)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Encouraged the growth of the Economy </a:t>
            </a:r>
            <a:r>
              <a:rPr lang="en-US" dirty="0" err="1" smtClean="0"/>
              <a:t>b.c.</a:t>
            </a:r>
            <a:r>
              <a:rPr lang="en-US" dirty="0" smtClean="0"/>
              <a:t> the Lords allowed peasants to pay w. $ </a:t>
            </a:r>
          </a:p>
          <a:p>
            <a:r>
              <a:rPr lang="en-US" dirty="0" smtClean="0"/>
              <a:t>Monarchs’ power increased</a:t>
            </a:r>
          </a:p>
          <a:p>
            <a:r>
              <a:rPr lang="en-US" dirty="0" smtClean="0"/>
              <a:t>Crusaders experienced ME = other culture = curiosity about the world = travel</a:t>
            </a:r>
          </a:p>
          <a:p>
            <a:r>
              <a:rPr lang="en-US" dirty="0" smtClean="0"/>
              <a:t>People had religious hatred towards each other= atrocities against other religions = massacres of other faiths</a:t>
            </a:r>
          </a:p>
          <a:p>
            <a:r>
              <a:rPr lang="en-US" dirty="0" smtClean="0"/>
              <a:t>Helped accelerated/speed up the pace of things in Europe = </a:t>
            </a:r>
            <a:r>
              <a:rPr lang="en-US" dirty="0" err="1" smtClean="0"/>
              <a:t>ppl</a:t>
            </a:r>
            <a:r>
              <a:rPr lang="en-US" dirty="0" smtClean="0"/>
              <a:t> are encouraged by other cultures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598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 &amp; Culture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82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Royal courts, Henry II</a:t>
            </a:r>
          </a:p>
          <a:p>
            <a:r>
              <a:rPr lang="en-US" dirty="0" smtClean="0"/>
              <a:t>What: a legal system based on customs &amp; court rulings 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1154 AD</a:t>
            </a:r>
          </a:p>
          <a:p>
            <a:r>
              <a:rPr lang="en-US" dirty="0" smtClean="0"/>
              <a:t>Why: unlike local feudal laws, this applied to all of England instead of just local; </a:t>
            </a:r>
            <a:r>
              <a:rPr lang="en-US" dirty="0" err="1" smtClean="0"/>
              <a:t>ppl</a:t>
            </a:r>
            <a:r>
              <a:rPr lang="en-US" dirty="0" smtClean="0"/>
              <a:t> brought disputes to royal courts instead of church; centralized the law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Universities (Cause, 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church wanted better educated clergy</a:t>
            </a:r>
          </a:p>
          <a:p>
            <a:r>
              <a:rPr lang="en-US" dirty="0" smtClean="0"/>
              <a:t>Wealthy townspeople sons hoped to qualify for higher church positions</a:t>
            </a:r>
          </a:p>
          <a:p>
            <a:r>
              <a:rPr lang="en-US" dirty="0" smtClean="0"/>
              <a:t>Royal leaders needed literate men for the growing bureaucracies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1861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Scholarship (</a:t>
            </a:r>
            <a:r>
              <a:rPr lang="en-US" dirty="0" err="1" smtClean="0"/>
              <a:t>wksht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 scholars had translated the works of Aristotle &amp; other Greek philosophers into Arabic- these works reached Europe &amp; initiated a revolution in the world of learning</a:t>
            </a:r>
          </a:p>
          <a:p>
            <a:r>
              <a:rPr lang="en-US" dirty="0" smtClean="0"/>
              <a:t>Christian scholars studied the works of the Muslim philosophers&amp; were influenced to create their own philosophical 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5327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Scholasticism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Christian philosophers</a:t>
            </a:r>
          </a:p>
          <a:p>
            <a:r>
              <a:rPr lang="en-US" dirty="0" smtClean="0"/>
              <a:t>What: they tried to resolve conflict by using a combination of Reason &amp; Christian beliefs</a:t>
            </a:r>
          </a:p>
          <a:p>
            <a:r>
              <a:rPr lang="en-US" dirty="0" smtClean="0"/>
              <a:t>Where: Europe</a:t>
            </a:r>
          </a:p>
          <a:p>
            <a:r>
              <a:rPr lang="en-US" dirty="0" smtClean="0"/>
              <a:t>When: 1100s</a:t>
            </a:r>
          </a:p>
          <a:p>
            <a:r>
              <a:rPr lang="en-US" dirty="0" smtClean="0"/>
              <a:t>Why: this method of learning &amp; thinking was used to explain Christian beliefs in the Middle Ages- it was also used to resolve conflict- this use of Reason led to learning in Universities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6370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Scholasticism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Christian Scholars</a:t>
            </a:r>
          </a:p>
          <a:p>
            <a:r>
              <a:rPr lang="en-US" dirty="0" smtClean="0"/>
              <a:t>What:  a method of studying; a method used to solve conflict of science &amp; religion; a mixture of Christian beliefs and Reason</a:t>
            </a:r>
          </a:p>
          <a:p>
            <a:r>
              <a:rPr lang="en-US" dirty="0" smtClean="0"/>
              <a:t>Where: WE</a:t>
            </a:r>
          </a:p>
          <a:p>
            <a:r>
              <a:rPr lang="en-US" dirty="0" smtClean="0"/>
              <a:t>When: 1100s</a:t>
            </a:r>
          </a:p>
          <a:p>
            <a:r>
              <a:rPr lang="en-US" dirty="0" smtClean="0"/>
              <a:t>Why: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7188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Aquinas (3</a:t>
            </a:r>
            <a:r>
              <a:rPr lang="en-US" baseline="30000" dirty="0" smtClean="0"/>
              <a:t>rd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a famous scholastic</a:t>
            </a:r>
          </a:p>
          <a:p>
            <a:r>
              <a:rPr lang="en-US" dirty="0" smtClean="0"/>
              <a:t>What: he wrote “Summa </a:t>
            </a:r>
            <a:r>
              <a:rPr lang="en-US" dirty="0" err="1" smtClean="0"/>
              <a:t>Theologica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Where: Europe</a:t>
            </a:r>
          </a:p>
          <a:p>
            <a:r>
              <a:rPr lang="en-US" dirty="0" smtClean="0"/>
              <a:t>When:1100s</a:t>
            </a:r>
          </a:p>
          <a:p>
            <a:r>
              <a:rPr lang="en-US" dirty="0" smtClean="0"/>
              <a:t>Why: he wrote Summa </a:t>
            </a:r>
            <a:r>
              <a:rPr lang="en-US" dirty="0" err="1" smtClean="0"/>
              <a:t>Theologica</a:t>
            </a:r>
            <a:r>
              <a:rPr lang="en-US" dirty="0" smtClean="0"/>
              <a:t> which stated that faith &amp; reason exist in harmony; brought together Christian faith &amp; Greek philosophy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14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Aquinas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the most famous Scholastic</a:t>
            </a:r>
          </a:p>
          <a:p>
            <a:r>
              <a:rPr lang="en-US" dirty="0" smtClean="0"/>
              <a:t>What: wrote a book “</a:t>
            </a:r>
            <a:r>
              <a:rPr lang="en-US" dirty="0" err="1" smtClean="0"/>
              <a:t>Summ</a:t>
            </a:r>
            <a:r>
              <a:rPr lang="en-US" dirty="0" smtClean="0"/>
              <a:t> </a:t>
            </a:r>
            <a:r>
              <a:rPr lang="en-US" dirty="0" err="1" smtClean="0"/>
              <a:t>Theologica</a:t>
            </a:r>
            <a:r>
              <a:rPr lang="en-US" dirty="0" smtClean="0"/>
              <a:t>” to prove that faith &amp; reason exist in harmony; believed in Scholasticism</a:t>
            </a:r>
          </a:p>
          <a:p>
            <a:r>
              <a:rPr lang="en-US" dirty="0" smtClean="0"/>
              <a:t>Where: WE</a:t>
            </a:r>
          </a:p>
          <a:p>
            <a:r>
              <a:rPr lang="en-US" dirty="0" smtClean="0"/>
              <a:t>When: 1100s</a:t>
            </a:r>
          </a:p>
          <a:p>
            <a:r>
              <a:rPr lang="en-US" dirty="0" smtClean="0"/>
              <a:t>Why: he brought together Christian faith &amp; classical Greek </a:t>
            </a:r>
            <a:r>
              <a:rPr lang="en-US" dirty="0" err="1" smtClean="0"/>
              <a:t>philosohy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56250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Aquinas (7</a:t>
            </a:r>
            <a:r>
              <a:rPr lang="en-US" baseline="30000" dirty="0" smtClean="0"/>
              <a:t>th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Who: a famous scholastic</a:t>
            </a:r>
          </a:p>
          <a:p>
            <a:r>
              <a:rPr lang="en-US" dirty="0" smtClean="0"/>
              <a:t>What: concluded that faith &amp; reason existed in harmony- both lead to the same truth- God rules over an orderly universe; wrote “</a:t>
            </a:r>
            <a:r>
              <a:rPr lang="en-US" dirty="0" err="1" smtClean="0"/>
              <a:t>Summ</a:t>
            </a:r>
            <a:r>
              <a:rPr lang="en-US" dirty="0" smtClean="0"/>
              <a:t> </a:t>
            </a:r>
            <a:r>
              <a:rPr lang="en-US" dirty="0" err="1" smtClean="0"/>
              <a:t>Theologica</a:t>
            </a:r>
            <a:r>
              <a:rPr lang="en-US" dirty="0" smtClean="0"/>
              <a:t>” </a:t>
            </a:r>
          </a:p>
          <a:p>
            <a:r>
              <a:rPr lang="en-US" dirty="0" smtClean="0"/>
              <a:t>Where: WE</a:t>
            </a:r>
          </a:p>
          <a:p>
            <a:r>
              <a:rPr lang="en-US" dirty="0" smtClean="0"/>
              <a:t>When: 1100s</a:t>
            </a:r>
          </a:p>
          <a:p>
            <a:r>
              <a:rPr lang="en-US" dirty="0" smtClean="0"/>
              <a:t>Why: he brought together  Christian faith &amp; </a:t>
            </a:r>
            <a:r>
              <a:rPr lang="en-US" dirty="0"/>
              <a:t>G</a:t>
            </a:r>
            <a:r>
              <a:rPr lang="en-US" dirty="0" smtClean="0"/>
              <a:t>reek philosophy</a:t>
            </a:r>
          </a:p>
        </p:txBody>
      </p:sp>
    </p:spTree>
    <p:extLst>
      <p:ext uri="{BB962C8B-B14F-4D97-AF65-F5344CB8AC3E}">
        <p14:creationId xmlns:p14="http://schemas.microsoft.com/office/powerpoint/2010/main" val="20136018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(</a:t>
            </a:r>
            <a:r>
              <a:rPr lang="en-US" dirty="0" err="1" smtClean="0"/>
              <a:t>wksht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Vernacular (everyday language) captured the spirit of the Middle Ages- literature written in this led to many </a:t>
            </a:r>
            <a:r>
              <a:rPr lang="en-US" dirty="0" err="1" smtClean="0"/>
              <a:t>ppl</a:t>
            </a:r>
            <a:r>
              <a:rPr lang="en-US" dirty="0" smtClean="0"/>
              <a:t> reading</a:t>
            </a:r>
          </a:p>
          <a:p>
            <a:r>
              <a:rPr lang="en-US" dirty="0" smtClean="0"/>
              <a:t>People began writing down oral traditions in the vernacular- gave tales about the Middle Ages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951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Vernacular (3</a:t>
            </a:r>
            <a:r>
              <a:rPr lang="en-US" baseline="30000" dirty="0" smtClean="0"/>
              <a:t>rd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scholars &amp; churchmen; ordinary people</a:t>
            </a:r>
          </a:p>
          <a:p>
            <a:r>
              <a:rPr lang="en-US" dirty="0" smtClean="0"/>
              <a:t>What: an everyday language of ordinary people- local language of an area (Spanish, French, Italian, English)</a:t>
            </a:r>
          </a:p>
          <a:p>
            <a:r>
              <a:rPr lang="en-US" dirty="0" smtClean="0"/>
              <a:t>Where: Europe</a:t>
            </a:r>
          </a:p>
          <a:p>
            <a:r>
              <a:rPr lang="en-US" dirty="0" smtClean="0"/>
              <a:t>When: 1100s</a:t>
            </a:r>
          </a:p>
          <a:p>
            <a:r>
              <a:rPr lang="en-US" dirty="0" smtClean="0"/>
              <a:t>Why: writings captured the spirit of the High and Late Middle Ages; Medieval literature included epics or long narrative poems that were written in this- made them more popular to the common people= more </a:t>
            </a:r>
            <a:r>
              <a:rPr lang="en-US" dirty="0" err="1" smtClean="0"/>
              <a:t>ppl</a:t>
            </a:r>
            <a:r>
              <a:rPr lang="en-US" dirty="0" smtClean="0"/>
              <a:t> learn to 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4831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Vernacular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ordinary local Europeans </a:t>
            </a:r>
          </a:p>
          <a:p>
            <a:r>
              <a:rPr lang="en-US" dirty="0" smtClean="0"/>
              <a:t>What: language for everyday use, local language (French, German, Spanish, English) </a:t>
            </a:r>
          </a:p>
          <a:p>
            <a:r>
              <a:rPr lang="en-US" dirty="0" smtClean="0"/>
              <a:t>Where: WE</a:t>
            </a:r>
          </a:p>
          <a:p>
            <a:r>
              <a:rPr lang="en-US" dirty="0" smtClean="0"/>
              <a:t>When: Middle Ages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55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II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Inherited the throne in England</a:t>
            </a:r>
          </a:p>
          <a:p>
            <a:r>
              <a:rPr lang="en-US" dirty="0" smtClean="0"/>
              <a:t>Claimed rights to rule clergy (church officials) &amp; the royal courts—</a:t>
            </a:r>
          </a:p>
          <a:p>
            <a:r>
              <a:rPr lang="en-US" dirty="0" smtClean="0"/>
              <a:t>He developed common law &amp; a jury system- unifying the legal system under one power</a:t>
            </a:r>
          </a:p>
          <a:p>
            <a:r>
              <a:rPr lang="en-US" dirty="0" smtClean="0"/>
              <a:t>- no longer local law but one central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7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Dante Alighieri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an Italian poet</a:t>
            </a:r>
          </a:p>
          <a:p>
            <a:r>
              <a:rPr lang="en-US" dirty="0" smtClean="0"/>
              <a:t>What: wrote “The Divine Comedy” * a story about a journey through heaven, hell, and purgatory</a:t>
            </a:r>
          </a:p>
          <a:p>
            <a:r>
              <a:rPr lang="en-US" dirty="0" smtClean="0"/>
              <a:t>Where: Italy, Europe</a:t>
            </a:r>
          </a:p>
          <a:p>
            <a:r>
              <a:rPr lang="en-US" dirty="0" smtClean="0"/>
              <a:t>When: early 1300s</a:t>
            </a:r>
          </a:p>
          <a:p>
            <a:r>
              <a:rPr lang="en-US" dirty="0" smtClean="0"/>
              <a:t>Why: he was part of the huge literature increase in WE; his story summarized Christian ethics &amp; told us about the Middle Ages &amp; what they believed about the afterlife</a:t>
            </a:r>
          </a:p>
        </p:txBody>
      </p:sp>
    </p:spTree>
    <p:extLst>
      <p:ext uri="{BB962C8B-B14F-4D97-AF65-F5344CB8AC3E}">
        <p14:creationId xmlns:p14="http://schemas.microsoft.com/office/powerpoint/2010/main" val="30482338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Geoffrey Chaucer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an English writer</a:t>
            </a:r>
          </a:p>
          <a:p>
            <a:r>
              <a:rPr lang="en-US" dirty="0" smtClean="0"/>
              <a:t>What: wrote the “Canterbury Tales”* describing  traveling pilgrims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1300s</a:t>
            </a:r>
          </a:p>
          <a:p>
            <a:r>
              <a:rPr lang="en-US" dirty="0" smtClean="0"/>
              <a:t>Why: his book depicts Medieval life through the stories of the characters traveling; his literature tells us about Medieval life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27835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Geoffrey Chaucer (6</a:t>
            </a:r>
            <a:r>
              <a:rPr lang="en-US" baseline="30000" dirty="0" smtClean="0"/>
              <a:t>th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an English writer</a:t>
            </a:r>
          </a:p>
          <a:p>
            <a:r>
              <a:rPr lang="en-US" dirty="0" smtClean="0"/>
              <a:t>What: wrote the “Canterbury Tales” * describing a group of travelers such as a knight, plowman, merchant, miller, monk, and nun</a:t>
            </a:r>
          </a:p>
          <a:p>
            <a:r>
              <a:rPr lang="en-US" dirty="0" smtClean="0"/>
              <a:t>Where: England, WE</a:t>
            </a:r>
          </a:p>
          <a:p>
            <a:r>
              <a:rPr lang="en-US" dirty="0" smtClean="0"/>
              <a:t>When: Late Middle Ages, 1300s</a:t>
            </a:r>
          </a:p>
          <a:p>
            <a:r>
              <a:rPr lang="en-US" dirty="0" smtClean="0"/>
              <a:t>Why: each tale adds to our picture of the Medieval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8810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Arts (</a:t>
            </a:r>
            <a:r>
              <a:rPr lang="en-US" dirty="0" err="1" smtClean="0"/>
              <a:t>wkbook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Churches are built, stone masons carved sculptures of biblical figures, &amp; scenes from the bible depicted lives of the saints- educate the </a:t>
            </a:r>
            <a:r>
              <a:rPr lang="en-US" dirty="0" err="1" smtClean="0"/>
              <a:t>illerate</a:t>
            </a:r>
            <a:endParaRPr lang="en-US" dirty="0" smtClean="0"/>
          </a:p>
          <a:p>
            <a:r>
              <a:rPr lang="en-US" dirty="0" smtClean="0"/>
              <a:t>Architecture &amp; stone churches reflected Roman influences of the past- motivate </a:t>
            </a:r>
            <a:r>
              <a:rPr lang="en-US" dirty="0" err="1" smtClean="0"/>
              <a:t>ppl</a:t>
            </a:r>
            <a:r>
              <a:rPr lang="en-US" dirty="0" smtClean="0"/>
              <a:t> to remember that culture</a:t>
            </a:r>
          </a:p>
          <a:p>
            <a:r>
              <a:rPr lang="en-US" dirty="0" smtClean="0"/>
              <a:t>Paintings symbolized religious ideas, Cathedrals served as symbols of their wealth &amp; religious devotion – focus in the Late Middle 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4290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Gothic Style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Who: Abbot </a:t>
            </a:r>
            <a:r>
              <a:rPr lang="en-US" dirty="0" err="1" smtClean="0"/>
              <a:t>Suger</a:t>
            </a:r>
            <a:r>
              <a:rPr lang="en-US" dirty="0" smtClean="0"/>
              <a:t> (guy who built them)</a:t>
            </a:r>
          </a:p>
          <a:p>
            <a:r>
              <a:rPr lang="en-US" dirty="0" smtClean="0"/>
              <a:t>What: a new style of architecture that would “shine with wonderful &amp; uninterrupted light” ; grand architecture that was to reflect their love of God &amp; heaven</a:t>
            </a:r>
          </a:p>
          <a:p>
            <a:r>
              <a:rPr lang="en-US" dirty="0" smtClean="0"/>
              <a:t>Where: St. Denis, Paris; all over W. Europe</a:t>
            </a:r>
          </a:p>
          <a:p>
            <a:r>
              <a:rPr lang="en-US" dirty="0" smtClean="0"/>
              <a:t>When: 1140-1300s</a:t>
            </a:r>
          </a:p>
          <a:p>
            <a:r>
              <a:rPr lang="en-US" dirty="0" smtClean="0"/>
              <a:t>Why: new style of church that reflected their love of religion- bigger windows, stained glass, thinner </a:t>
            </a:r>
            <a:r>
              <a:rPr lang="en-US" dirty="0" err="1" smtClean="0"/>
              <a:t>wAlls</a:t>
            </a:r>
            <a:r>
              <a:rPr lang="en-US" dirty="0" smtClean="0"/>
              <a:t>, higher ceilings; paintings in stained glass; pointed to the sky/heavens (gargoyles-to ward off evil); Flying buttresses</a:t>
            </a:r>
          </a:p>
        </p:txBody>
      </p:sp>
    </p:spTree>
    <p:extLst>
      <p:ext uri="{BB962C8B-B14F-4D97-AF65-F5344CB8AC3E}">
        <p14:creationId xmlns:p14="http://schemas.microsoft.com/office/powerpoint/2010/main" val="350874077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Flying Buttresses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Abbot Sugar (guy who built Gothic style)</a:t>
            </a:r>
          </a:p>
          <a:p>
            <a:r>
              <a:rPr lang="en-US" dirty="0" smtClean="0"/>
              <a:t>What: stone supports outside of the church </a:t>
            </a:r>
          </a:p>
          <a:p>
            <a:r>
              <a:rPr lang="en-US" dirty="0" smtClean="0"/>
              <a:t>Where: WE; St. Denis, Paris</a:t>
            </a:r>
          </a:p>
          <a:p>
            <a:r>
              <a:rPr lang="en-US" dirty="0" smtClean="0"/>
              <a:t>When: 1140-1300s</a:t>
            </a:r>
          </a:p>
          <a:p>
            <a:r>
              <a:rPr lang="en-US" dirty="0" smtClean="0"/>
              <a:t>Why: most important feature of Gothic style- allowed builders to construct higher, thinner walls &amp; leave space for large stained glass windows; they carried the weight of the roof so thick walls weren’t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1508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Flying Buttresses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Who: Abbot Sugar (guy who came up with Gothic style) </a:t>
            </a:r>
            <a:r>
              <a:rPr lang="en-US" dirty="0"/>
              <a:t>E</a:t>
            </a:r>
            <a:r>
              <a:rPr lang="en-US" dirty="0" smtClean="0"/>
              <a:t>uropeans</a:t>
            </a:r>
          </a:p>
          <a:p>
            <a:r>
              <a:rPr lang="en-US" dirty="0" smtClean="0"/>
              <a:t>What: stone supports that stood outside the church to support the roof of the cathedral</a:t>
            </a:r>
          </a:p>
          <a:p>
            <a:r>
              <a:rPr lang="en-US" dirty="0" smtClean="0"/>
              <a:t>Where: WE, France</a:t>
            </a:r>
          </a:p>
          <a:p>
            <a:r>
              <a:rPr lang="en-US" dirty="0" smtClean="0"/>
              <a:t>When: 1140-1300s</a:t>
            </a:r>
          </a:p>
          <a:p>
            <a:r>
              <a:rPr lang="en-US" dirty="0" smtClean="0"/>
              <a:t>Why: this allowed builders to build thinner &amp; higher walls because it supported the roof of the </a:t>
            </a:r>
            <a:r>
              <a:rPr lang="en-US" dirty="0" err="1" smtClean="0"/>
              <a:t>catherdral</a:t>
            </a:r>
            <a:r>
              <a:rPr lang="en-US" dirty="0"/>
              <a:t>; </a:t>
            </a:r>
            <a:r>
              <a:rPr lang="en-US" dirty="0" smtClean="0"/>
              <a:t> most </a:t>
            </a:r>
            <a:r>
              <a:rPr lang="en-US" dirty="0"/>
              <a:t>important feature of Gothic style-  </a:t>
            </a:r>
            <a:r>
              <a:rPr lang="en-US" dirty="0" smtClean="0"/>
              <a:t>allowed for extra space for the stained glass windows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51732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Illumination (3</a:t>
            </a:r>
            <a:r>
              <a:rPr lang="en-US" baseline="30000" dirty="0" smtClean="0"/>
              <a:t>rd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Who: skilled artisans</a:t>
            </a:r>
          </a:p>
          <a:p>
            <a:r>
              <a:rPr lang="en-US" dirty="0" smtClean="0"/>
              <a:t>What: Gothic artistic style of decorating books with intricate designs &amp; paintings of bible scenes </a:t>
            </a:r>
          </a:p>
          <a:p>
            <a:r>
              <a:rPr lang="en-US" dirty="0" smtClean="0"/>
              <a:t>Where: WE</a:t>
            </a:r>
          </a:p>
          <a:p>
            <a:r>
              <a:rPr lang="en-US" dirty="0" smtClean="0"/>
              <a:t>When: 1300-1400s </a:t>
            </a:r>
          </a:p>
          <a:p>
            <a:r>
              <a:rPr lang="en-US" dirty="0" smtClean="0"/>
              <a:t>Why: this way of decorating books symbolized religious ideas; was decorated in brilliant colors &amp; detail; this was a key type of art during the Medieval 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13594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Illumination (6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monks, nuns, &amp; other skilled artisans</a:t>
            </a:r>
          </a:p>
          <a:p>
            <a:r>
              <a:rPr lang="en-US" dirty="0" smtClean="0"/>
              <a:t>What: decorative books designed in detail to show life in the MA</a:t>
            </a:r>
          </a:p>
          <a:p>
            <a:r>
              <a:rPr lang="en-US" dirty="0" smtClean="0"/>
              <a:t>Where: WE</a:t>
            </a:r>
          </a:p>
          <a:p>
            <a:r>
              <a:rPr lang="en-US" dirty="0" smtClean="0"/>
              <a:t>When: 1300s-1400</a:t>
            </a:r>
          </a:p>
          <a:p>
            <a:r>
              <a:rPr lang="en-US" dirty="0" smtClean="0"/>
              <a:t>Why: this decoration of books illuminated books with intricate designs &amp; paintings, biblical scenes &amp; daily life; this was a key type of art during the 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4434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Death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Who: Europeans, Asians</a:t>
            </a:r>
          </a:p>
          <a:p>
            <a:r>
              <a:rPr lang="en-US" dirty="0" smtClean="0"/>
              <a:t>What: a disease that was spread around the world by fleas that bit rats that had the disease then gave it to people</a:t>
            </a:r>
          </a:p>
          <a:p>
            <a:r>
              <a:rPr lang="en-US" dirty="0" smtClean="0"/>
              <a:t>Where: Came from Asia, spread to Europe, Africa, &amp; all over Asia</a:t>
            </a:r>
          </a:p>
          <a:p>
            <a:r>
              <a:rPr lang="en-US" dirty="0" smtClean="0"/>
              <a:t>When: 1347-1353</a:t>
            </a:r>
          </a:p>
          <a:p>
            <a:r>
              <a:rPr lang="en-US" dirty="0" smtClean="0"/>
              <a:t>Why: it killed 1/3 of the pop- more than 25 million people; a death rate worse than any war in history; Economy suffers </a:t>
            </a:r>
            <a:r>
              <a:rPr lang="en-US" dirty="0" err="1" smtClean="0"/>
              <a:t>b.c.</a:t>
            </a:r>
            <a:r>
              <a:rPr lang="en-US" dirty="0" smtClean="0"/>
              <a:t> </a:t>
            </a:r>
            <a:r>
              <a:rPr lang="en-US" dirty="0" err="1" smtClean="0"/>
              <a:t>ppl</a:t>
            </a:r>
            <a:r>
              <a:rPr lang="en-US" dirty="0" smtClean="0"/>
              <a:t> are dying; normal life changes </a:t>
            </a:r>
            <a:r>
              <a:rPr lang="en-US" dirty="0" err="1" smtClean="0"/>
              <a:t>b.c</a:t>
            </a:r>
            <a:r>
              <a:rPr lang="en-US" dirty="0" smtClean="0"/>
              <a:t> they feared death &amp; didn’t live normal life; people doubt the church </a:t>
            </a:r>
            <a:r>
              <a:rPr lang="en-US" dirty="0" err="1" smtClean="0"/>
              <a:t>b.c</a:t>
            </a:r>
            <a:r>
              <a:rPr lang="en-US" dirty="0" smtClean="0"/>
              <a:t> of all the death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844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Who: group of men that spoke the truth, Henry II</a:t>
            </a:r>
          </a:p>
          <a:p>
            <a:r>
              <a:rPr lang="en-US" dirty="0" smtClean="0"/>
              <a:t>What: group of men determined what cases would be brought to trial </a:t>
            </a:r>
          </a:p>
          <a:p>
            <a:r>
              <a:rPr lang="en-US" dirty="0" smtClean="0"/>
              <a:t>Where: England</a:t>
            </a:r>
          </a:p>
          <a:p>
            <a:r>
              <a:rPr lang="en-US" dirty="0" smtClean="0"/>
              <a:t>When: 1154</a:t>
            </a:r>
          </a:p>
          <a:p>
            <a:r>
              <a:rPr lang="en-US" dirty="0" smtClean="0"/>
              <a:t>Why: this was an early form of today’s Grand Jury; this led to trial jury- an accused person is judged by 12 of his neighbors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John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son of Henry II, King of England</a:t>
            </a:r>
          </a:p>
          <a:p>
            <a:r>
              <a:rPr lang="en-US" dirty="0" smtClean="0"/>
              <a:t>What: a clever, cruel, &amp; untrustworthy ruler</a:t>
            </a:r>
          </a:p>
          <a:p>
            <a:r>
              <a:rPr lang="en-US" dirty="0" smtClean="0"/>
              <a:t>Where: </a:t>
            </a:r>
            <a:r>
              <a:rPr lang="en-US" dirty="0" err="1" smtClean="0"/>
              <a:t>Enlgand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When: 1205</a:t>
            </a:r>
          </a:p>
          <a:p>
            <a:r>
              <a:rPr lang="en-US" dirty="0" smtClean="0"/>
              <a:t>Why: lost a war = lost land &amp; popularity; argued w. the Pope over his choices; angered his nobles w. oppressive taxes &amp; abuses = Magna </a:t>
            </a:r>
            <a:r>
              <a:rPr lang="en-US" dirty="0" err="1" smtClean="0"/>
              <a:t>Carta</a:t>
            </a:r>
            <a:r>
              <a:rPr lang="en-US" dirty="0" smtClean="0"/>
              <a:t> (limited his power)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60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John (workbook)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abused power &amp; overtaxed his nobles</a:t>
            </a:r>
          </a:p>
          <a:p>
            <a:r>
              <a:rPr lang="en-US" dirty="0" smtClean="0"/>
              <a:t>= </a:t>
            </a:r>
            <a:r>
              <a:rPr lang="en-US" dirty="0" err="1" smtClean="0"/>
              <a:t>ppl</a:t>
            </a:r>
            <a:r>
              <a:rPr lang="en-US" dirty="0" smtClean="0"/>
              <a:t> unhappy</a:t>
            </a:r>
          </a:p>
          <a:p>
            <a:r>
              <a:rPr lang="en-US" dirty="0" smtClean="0"/>
              <a:t>=Magna </a:t>
            </a:r>
            <a:r>
              <a:rPr lang="en-US" dirty="0" err="1" smtClean="0"/>
              <a:t>Carta</a:t>
            </a:r>
            <a:r>
              <a:rPr lang="en-US" dirty="0" smtClean="0"/>
              <a:t> = limited royal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95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5139</TotalTime>
  <Words>3968</Words>
  <Application>Microsoft Office PowerPoint</Application>
  <PresentationFormat>On-screen Show (4:3)</PresentationFormat>
  <Paragraphs>356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High and Late Middle Ages 1050-1450</vt:lpstr>
      <vt:lpstr>Royal Power Grows</vt:lpstr>
      <vt:lpstr>William the Conqueror</vt:lpstr>
      <vt:lpstr>William the Conq (wksht) </vt:lpstr>
      <vt:lpstr>Common Law</vt:lpstr>
      <vt:lpstr>Henry II (workbook)</vt:lpstr>
      <vt:lpstr>Jury</vt:lpstr>
      <vt:lpstr>King John</vt:lpstr>
      <vt:lpstr>King John (workbook)</vt:lpstr>
      <vt:lpstr>Magna Carta</vt:lpstr>
      <vt:lpstr>Due Process of Law </vt:lpstr>
      <vt:lpstr>Habeas Corpus</vt:lpstr>
      <vt:lpstr>Parliament</vt:lpstr>
      <vt:lpstr>The Holy Roman Empire and the Church </vt:lpstr>
      <vt:lpstr>Holy Roman Empire</vt:lpstr>
      <vt:lpstr>Henry IV</vt:lpstr>
      <vt:lpstr>Henry IV (Workbook)</vt:lpstr>
      <vt:lpstr>Gregory VII</vt:lpstr>
      <vt:lpstr>Gregory VII (Workbook)</vt:lpstr>
      <vt:lpstr>Lay Investiture</vt:lpstr>
      <vt:lpstr>Frederick Barbarossa</vt:lpstr>
      <vt:lpstr>Frederick Barbarossa (workbook)</vt:lpstr>
      <vt:lpstr>Pope Innocent III</vt:lpstr>
      <vt:lpstr>Pope Innocent III (Workbook)</vt:lpstr>
      <vt:lpstr>The Crusades</vt:lpstr>
      <vt:lpstr>Crusades</vt:lpstr>
      <vt:lpstr>Crusades</vt:lpstr>
      <vt:lpstr>Crusades</vt:lpstr>
      <vt:lpstr>Holy Land</vt:lpstr>
      <vt:lpstr>Holy Land</vt:lpstr>
      <vt:lpstr>Holy Land</vt:lpstr>
      <vt:lpstr>Pope Urban II (3rd) </vt:lpstr>
      <vt:lpstr>Pope Urban II (6th) </vt:lpstr>
      <vt:lpstr>Pope Urban II (7th)</vt:lpstr>
      <vt:lpstr>Reconquista (2nd )</vt:lpstr>
      <vt:lpstr>Reconquista (6th) </vt:lpstr>
      <vt:lpstr>Reconquista (7th) </vt:lpstr>
      <vt:lpstr>Ferdinand &amp; Isabella</vt:lpstr>
      <vt:lpstr>Ferdinand &amp; Isabella (6th)</vt:lpstr>
      <vt:lpstr>Ferdinand &amp; Isabella (7th)</vt:lpstr>
      <vt:lpstr>Inquisition</vt:lpstr>
      <vt:lpstr>Inquisition (6th)</vt:lpstr>
      <vt:lpstr>Inquisition (7th) </vt:lpstr>
      <vt:lpstr>Causes of the Crusades (worksheet for the top 4 bubbles)</vt:lpstr>
      <vt:lpstr>Causes of the Crusades (top 4 bubbles on wksht)</vt:lpstr>
      <vt:lpstr>Causes of the Crusades  (top 4 bubbles) 7th </vt:lpstr>
      <vt:lpstr>Effects of the Crusades (bottom 5 bubbles on wksht)</vt:lpstr>
      <vt:lpstr>Effects of the  Crusades (bottom 5 bubbles) </vt:lpstr>
      <vt:lpstr>Learning &amp; Culture</vt:lpstr>
      <vt:lpstr>The Universities (Cause, workbook)</vt:lpstr>
      <vt:lpstr>Scholarship (wksht)</vt:lpstr>
      <vt:lpstr>Scholasticism (3rd)</vt:lpstr>
      <vt:lpstr>Scholasticism (6th)</vt:lpstr>
      <vt:lpstr>Thomas Aquinas (3rd) </vt:lpstr>
      <vt:lpstr>Thomas Aquinas (6th)</vt:lpstr>
      <vt:lpstr>Thomas Aquinas (7th )</vt:lpstr>
      <vt:lpstr>Literature (wksht) </vt:lpstr>
      <vt:lpstr>Vernacular (3rd) </vt:lpstr>
      <vt:lpstr>Vernacular (6th)</vt:lpstr>
      <vt:lpstr>Dante Alighieri (3rd)</vt:lpstr>
      <vt:lpstr>Geoffrey Chaucer (3rd)</vt:lpstr>
      <vt:lpstr>Geoffrey Chaucer (6th)</vt:lpstr>
      <vt:lpstr>Arts (wkbook)</vt:lpstr>
      <vt:lpstr>Gothic Style (3rd)</vt:lpstr>
      <vt:lpstr>Flying Buttresses (3rd)</vt:lpstr>
      <vt:lpstr>Flying Buttresses (6th)</vt:lpstr>
      <vt:lpstr>Illumination (3rd) </vt:lpstr>
      <vt:lpstr>Illumination (6th) </vt:lpstr>
      <vt:lpstr>Black Death </vt:lpstr>
    </vt:vector>
  </TitlesOfParts>
  <Company>St. Johns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and Late Middle Ages 1050-1450</dc:title>
  <dc:creator>Windows User</dc:creator>
  <cp:lastModifiedBy>Windows User</cp:lastModifiedBy>
  <cp:revision>50</cp:revision>
  <dcterms:created xsi:type="dcterms:W3CDTF">2012-09-13T14:59:03Z</dcterms:created>
  <dcterms:modified xsi:type="dcterms:W3CDTF">2012-09-21T18:54:45Z</dcterms:modified>
</cp:coreProperties>
</file>